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ED014-6D9F-42D8-823C-6ECA27E0400A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6027D-0A2A-4171-9DE3-969482EB7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6027D-0A2A-4171-9DE3-969482EB775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071678"/>
            <a:ext cx="8686800" cy="118482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Дисциплина: профессиональный русский язык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2. От частей к целому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556793"/>
          <a:ext cx="8280920" cy="4727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568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Модель предложения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Пример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314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 п.) и что (И. п.) образуют что (В.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Физические и умственные ресурсы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людей, которые производят товары, образуют 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труд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как фактор производства.</a:t>
                      </a:r>
                    </a:p>
                  </a:txBody>
                  <a:tcPr marL="68580" marR="68580" marT="0" marB="0"/>
                </a:tc>
              </a:tr>
              <a:tr h="11314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 п.) и что (И. п.) составляют что (В.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Физические и умственные ресурсы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людей, которые производят товары, составляют 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труд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как фактор производства.</a:t>
                      </a:r>
                    </a:p>
                  </a:txBody>
                  <a:tcPr marL="68580" marR="68580" marT="0" marB="0"/>
                </a:tc>
              </a:tr>
              <a:tr h="11314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Что(И.п.)является составной частью чего (Р.п.)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Умственные ресурсы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являются составной частью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труда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как фактора производства.</a:t>
                      </a:r>
                    </a:p>
                  </a:txBody>
                  <a:tcPr marL="68580" marR="68580" marT="0" marB="0"/>
                </a:tc>
              </a:tr>
              <a:tr h="7647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 п.) входит в состав чего (Р. п.)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Умственные ресурсы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входят в состав 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труда.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4500594" cy="5143536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Задание 6.</a:t>
            </a:r>
            <a:r>
              <a:rPr lang="ru-RU" sz="2400" b="1" i="1" dirty="0" smtClean="0">
                <a:solidFill>
                  <a:schemeClr val="tx1"/>
                </a:solidFill>
              </a:rPr>
              <a:t> Выпишите из текста «Факторы производства» предложения, выражающие состав целого через его части. Трансформируйте их, используя другие модели.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Задание 7.</a:t>
            </a:r>
            <a:r>
              <a:rPr lang="ru-RU" sz="2400" b="1" i="1" dirty="0" smtClean="0">
                <a:solidFill>
                  <a:schemeClr val="tx1"/>
                </a:solidFill>
              </a:rPr>
              <a:t> Составьте и напишите 5 вопросов к тексту «Факторы производства», используйте их в аудитории при работе с текстом.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500174"/>
            <a:ext cx="280561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6.3 Лингвистический комментарий: Рекомендации по составлению конспекта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686800" cy="3660788"/>
          </a:xfrm>
        </p:spPr>
        <p:txBody>
          <a:bodyPr>
            <a:normAutofit/>
          </a:bodyPr>
          <a:lstStyle/>
          <a:p>
            <a:pPr algn="just"/>
            <a:r>
              <a:rPr lang="ru-RU" sz="2100" b="1" i="1" dirty="0" smtClean="0">
                <a:solidFill>
                  <a:schemeClr val="tx1"/>
                </a:solidFill>
              </a:rPr>
              <a:t>Чтобы составить конспект текста, надо:</a:t>
            </a:r>
            <a:endParaRPr lang="ru-RU" sz="2100" b="1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100" b="1" dirty="0" smtClean="0">
                <a:solidFill>
                  <a:schemeClr val="tx1"/>
                </a:solidFill>
              </a:rPr>
              <a:t> Разделить текст на смысловые части.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100" b="1" dirty="0" smtClean="0">
                <a:solidFill>
                  <a:schemeClr val="tx1"/>
                </a:solidFill>
              </a:rPr>
              <a:t> Найти в каждой части предложения, которые содержат главную информацию этой части.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100" b="1" dirty="0" smtClean="0">
                <a:solidFill>
                  <a:schemeClr val="tx1"/>
                </a:solidFill>
              </a:rPr>
              <a:t> Сделать краткую запись данной информацию в тетрадь.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100" b="1" dirty="0" smtClean="0">
                <a:solidFill>
                  <a:schemeClr val="tx1"/>
                </a:solidFill>
              </a:rPr>
              <a:t> В учебных целях при конспектировании текста сначала можно составить план текста, а затем на его основе конспект. </a:t>
            </a:r>
          </a:p>
          <a:p>
            <a:pPr algn="just"/>
            <a:r>
              <a:rPr lang="ru-RU" sz="2100" b="1" dirty="0" smtClean="0">
                <a:solidFill>
                  <a:schemeClr val="tx1"/>
                </a:solidFill>
              </a:rPr>
              <a:t>Такая запись будет служить надёжной основой для пересказа текста.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643446"/>
            <a:ext cx="3381382" cy="2028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9"/>
            <a:ext cx="8686800" cy="3357586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chemeClr val="tx1"/>
                </a:solidFill>
              </a:rPr>
              <a:t>Задание 8.</a:t>
            </a:r>
            <a:r>
              <a:rPr lang="ru-RU" sz="1800" i="1" dirty="0" smtClean="0">
                <a:solidFill>
                  <a:schemeClr val="tx1"/>
                </a:solidFill>
              </a:rPr>
              <a:t> Подготовьтесь к пересказу текста «Факторы производства» на основе плана (вопросного или назывного) и конспекта:</a:t>
            </a:r>
          </a:p>
          <a:p>
            <a:pPr algn="just">
              <a:buNone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1800" b="1" i="1" dirty="0" smtClean="0">
                <a:solidFill>
                  <a:schemeClr val="tx1"/>
                </a:solidFill>
              </a:rPr>
              <a:t>1) разделите текст  на смысловые части и скажите, сколько  частей вы выделили;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1800" b="1" i="1" dirty="0" smtClean="0">
                <a:solidFill>
                  <a:schemeClr val="tx1"/>
                </a:solidFill>
              </a:rPr>
              <a:t>2) составьте и запишите  план текста;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1800" b="1" i="1" dirty="0" smtClean="0">
                <a:solidFill>
                  <a:schemeClr val="tx1"/>
                </a:solidFill>
              </a:rPr>
              <a:t>3) найдите и прочитайте в каждой смысловой части текста предложения, которые содержат ее главную информацию;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1800" b="1" i="1" dirty="0" smtClean="0">
                <a:solidFill>
                  <a:schemeClr val="tx1"/>
                </a:solidFill>
              </a:rPr>
              <a:t>4) заполните таблицу по модели.</a:t>
            </a:r>
            <a:endParaRPr lang="ru-RU" sz="18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2924944"/>
          <a:ext cx="8424936" cy="33615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12468"/>
                <a:gridCol w="4212468"/>
              </a:tblGrid>
              <a:tr h="5171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План текста (вопросный или назывной)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Конспект, или запись основной информации каждой части текста</a:t>
                      </a:r>
                    </a:p>
                  </a:txBody>
                  <a:tcPr marL="68580" marR="68580" marT="0" marB="0"/>
                </a:tc>
              </a:tr>
              <a:tr h="20686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1. Что включают в себя факторы производства?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или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Состав факторов производства.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1. Факторы производства - это: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земля (- природные ресурсы), труд, способность к предпринимательству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капитал (- инвестиционные ресурсы) и способность к предпринимательству. Капитал бывает производственным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(- все средства производства) и финансовым (- денежные средства). </a:t>
                      </a:r>
                    </a:p>
                  </a:txBody>
                  <a:tcPr marL="68580" marR="68580" marT="0" marB="0"/>
                </a:tc>
              </a:tr>
              <a:tr h="7757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2. Ограничены ли факторы производства? 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или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Ограниченность факторов производства.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5"/>
            <a:ext cx="8705880" cy="3000396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Задание 9.</a:t>
            </a:r>
            <a:r>
              <a:rPr lang="ru-RU" sz="2400" i="1" dirty="0" smtClean="0">
                <a:solidFill>
                  <a:schemeClr val="tx1"/>
                </a:solidFill>
              </a:rPr>
              <a:t> Передайте содержание  текста с опорой на план и конспект.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Обратите внимание!</a:t>
            </a:r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Конспектирование текста предполагает не только трансформацию предложений, но и </a:t>
            </a:r>
            <a:r>
              <a:rPr lang="ru-RU" sz="2400" b="1" i="1" dirty="0" smtClean="0">
                <a:solidFill>
                  <a:schemeClr val="tx1"/>
                </a:solidFill>
              </a:rPr>
              <a:t>сокращённую запись слов. </a:t>
            </a:r>
            <a:r>
              <a:rPr lang="ru-RU" sz="2400" dirty="0" smtClean="0">
                <a:solidFill>
                  <a:schemeClr val="tx1"/>
                </a:solidFill>
              </a:rPr>
              <a:t>Существуют рекомендации по сокращению слов (см. приложение, с. 51).</a:t>
            </a:r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Прочитайте и постарайтесь понять эти рекомендации.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143380"/>
            <a:ext cx="3286148" cy="24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553480" cy="542928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10.</a:t>
            </a:r>
            <a:r>
              <a:rPr lang="ru-RU" b="1" i="1" dirty="0" smtClean="0">
                <a:solidFill>
                  <a:schemeClr val="tx1"/>
                </a:solidFill>
              </a:rPr>
              <a:t> Запишите данные словосочетания и предложения, используя рекомендации по сокращенной записи слов.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Рыночная экономика; на розничную цену; таких свойств, которые отличают его; главная черта этого рынка; деятельность некоторых многоотраслевых фирм. Существует только один покупатель. Формируется новое экономическое направление.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11.</a:t>
            </a:r>
            <a:r>
              <a:rPr lang="ru-RU" b="1" i="1" dirty="0" smtClean="0">
                <a:solidFill>
                  <a:schemeClr val="tx1"/>
                </a:solidFill>
              </a:rPr>
              <a:t> Запишите данные словосочетания без сокращений. При затруднении используйте слова для справок.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     Эконом. теория; </a:t>
            </a:r>
            <a:r>
              <a:rPr lang="ru-RU" b="1" dirty="0" err="1" smtClean="0">
                <a:solidFill>
                  <a:schemeClr val="tx1"/>
                </a:solidFill>
              </a:rPr>
              <a:t>сельск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  <a:r>
              <a:rPr lang="ru-RU" b="1" dirty="0" err="1" smtClean="0">
                <a:solidFill>
                  <a:schemeClr val="tx1"/>
                </a:solidFill>
              </a:rPr>
              <a:t>хоз-во</a:t>
            </a:r>
            <a:r>
              <a:rPr lang="ru-RU" b="1" dirty="0" smtClean="0">
                <a:solidFill>
                  <a:schemeClr val="tx1"/>
                </a:solidFill>
              </a:rPr>
              <a:t>; тяж. и </a:t>
            </a:r>
            <a:r>
              <a:rPr lang="ru-RU" b="1" dirty="0" err="1" smtClean="0">
                <a:solidFill>
                  <a:schemeClr val="tx1"/>
                </a:solidFill>
              </a:rPr>
              <a:t>лёгк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  <a:r>
              <a:rPr lang="ru-RU" b="1" dirty="0" err="1" smtClean="0">
                <a:solidFill>
                  <a:schemeClr val="tx1"/>
                </a:solidFill>
              </a:rPr>
              <a:t>пром-ть</a:t>
            </a:r>
            <a:r>
              <a:rPr lang="ru-RU" b="1" dirty="0" smtClean="0">
                <a:solidFill>
                  <a:schemeClr val="tx1"/>
                </a:solidFill>
              </a:rPr>
              <a:t>; 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     </a:t>
            </a:r>
            <a:r>
              <a:rPr lang="ru-RU" b="1" dirty="0" err="1" smtClean="0">
                <a:solidFill>
                  <a:schemeClr val="tx1"/>
                </a:solidFill>
              </a:rPr>
              <a:t>нематериальн.товар</a:t>
            </a:r>
            <a:r>
              <a:rPr lang="ru-RU" b="1" dirty="0" smtClean="0">
                <a:solidFill>
                  <a:schemeClr val="tx1"/>
                </a:solidFill>
              </a:rPr>
              <a:t>; </a:t>
            </a:r>
            <a:r>
              <a:rPr lang="ru-RU" b="1" dirty="0" err="1" smtClean="0">
                <a:solidFill>
                  <a:schemeClr val="tx1"/>
                </a:solidFill>
              </a:rPr>
              <a:t>безгранич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  <a:r>
              <a:rPr lang="ru-RU" b="1" dirty="0" err="1" smtClean="0">
                <a:solidFill>
                  <a:schemeClr val="tx1"/>
                </a:solidFill>
              </a:rPr>
              <a:t>потреб-ти</a:t>
            </a:r>
            <a:r>
              <a:rPr lang="ru-RU" b="1" dirty="0" smtClean="0">
                <a:solidFill>
                  <a:schemeClr val="tx1"/>
                </a:solidFill>
              </a:rPr>
              <a:t>; </a:t>
            </a:r>
            <a:r>
              <a:rPr lang="ru-RU" b="1" dirty="0" err="1" smtClean="0">
                <a:solidFill>
                  <a:schemeClr val="tx1"/>
                </a:solidFill>
              </a:rPr>
              <a:t>произ</a:t>
            </a:r>
            <a:r>
              <a:rPr lang="ru-RU" b="1" dirty="0" smtClean="0">
                <a:solidFill>
                  <a:schemeClr val="tx1"/>
                </a:solidFill>
              </a:rPr>
              <a:t> - во </a:t>
            </a:r>
            <a:r>
              <a:rPr lang="ru-RU" b="1" dirty="0" err="1" smtClean="0">
                <a:solidFill>
                  <a:schemeClr val="tx1"/>
                </a:solidFill>
              </a:rPr>
              <a:t>экономич</a:t>
            </a:r>
            <a:r>
              <a:rPr lang="ru-RU" b="1" dirty="0" smtClean="0">
                <a:solidFill>
                  <a:schemeClr val="tx1"/>
                </a:solidFill>
              </a:rPr>
              <a:t>. товаров; </a:t>
            </a:r>
            <a:r>
              <a:rPr lang="ru-RU" b="1" dirty="0" err="1" smtClean="0">
                <a:solidFill>
                  <a:schemeClr val="tx1"/>
                </a:solidFill>
              </a:rPr>
              <a:t>назыв-ся</a:t>
            </a:r>
            <a:r>
              <a:rPr lang="ru-RU" b="1" dirty="0" smtClean="0">
                <a:solidFill>
                  <a:schemeClr val="tx1"/>
                </a:solidFill>
              </a:rPr>
              <a:t> прибылью; природ. ресурсы; надо </a:t>
            </a:r>
            <a:r>
              <a:rPr lang="ru-RU" b="1" dirty="0" err="1" smtClean="0">
                <a:solidFill>
                  <a:schemeClr val="tx1"/>
                </a:solidFill>
              </a:rPr>
              <a:t>произв-ть</a:t>
            </a:r>
            <a:r>
              <a:rPr lang="ru-RU" b="1" dirty="0" smtClean="0">
                <a:solidFill>
                  <a:schemeClr val="tx1"/>
                </a:solidFill>
              </a:rPr>
              <a:t> максимум </a:t>
            </a:r>
            <a:r>
              <a:rPr lang="ru-RU" b="1" dirty="0" err="1" smtClean="0">
                <a:solidFill>
                  <a:schemeClr val="tx1"/>
                </a:solidFill>
              </a:rPr>
              <a:t>экономич</a:t>
            </a:r>
            <a:r>
              <a:rPr lang="ru-RU" b="1" dirty="0" smtClean="0">
                <a:solidFill>
                  <a:schemeClr val="tx1"/>
                </a:solidFill>
              </a:rPr>
              <a:t>. товаров.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Слова для справок: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сельское хозяйство, надо производить максимум экономических товаров, экономическая теория, называется прибылью, безграничные потребности, производство экономических товаров, тяжёлая и лёгкая промышленность, нематериальный товар, природные ресурсы.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96356" cy="521497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12.</a:t>
            </a:r>
            <a:r>
              <a:rPr lang="ru-RU" b="1" i="1" dirty="0" smtClean="0">
                <a:solidFill>
                  <a:schemeClr val="tx1"/>
                </a:solidFill>
              </a:rPr>
              <a:t> Запишите данные предложения, используя сокращенную запись.</a:t>
            </a:r>
            <a:endParaRPr lang="ru-RU" b="1" dirty="0" smtClean="0">
              <a:solidFill>
                <a:schemeClr val="tx1"/>
              </a:solidFill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Если в производстве применяют хорошие технологии, то уменьшается время производства.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Товар - это экономическое благо, которое производят специально для обмена на другие товары.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Финансовый капитал - это денежные средства, которые нужны для покупки производственного капитала.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Производственные отрасли - это, например, промышленность, сельское хозяйство, транспорт, строительство.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Экономический рост - это экономическая проблема, которая  стоит перед всеми странами.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Экономика становится наукой в </a:t>
            </a:r>
            <a:r>
              <a:rPr lang="en-US" b="1" dirty="0" smtClean="0">
                <a:solidFill>
                  <a:schemeClr val="tx1"/>
                </a:solidFill>
              </a:rPr>
              <a:t>X</a:t>
            </a:r>
            <a:r>
              <a:rPr lang="ru-RU" b="1" dirty="0" smtClean="0">
                <a:solidFill>
                  <a:schemeClr val="tx1"/>
                </a:solidFill>
              </a:rPr>
              <a:t>V веке.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257176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13.</a:t>
            </a:r>
            <a:r>
              <a:rPr lang="ru-RU" b="1" i="1" dirty="0" smtClean="0">
                <a:solidFill>
                  <a:schemeClr val="tx1"/>
                </a:solidFill>
              </a:rPr>
              <a:t> Напишите данный текст без сокращений.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Товаром (Т) </a:t>
            </a:r>
            <a:r>
              <a:rPr lang="ru-RU" b="1" dirty="0" err="1" smtClean="0">
                <a:solidFill>
                  <a:schemeClr val="tx1"/>
                </a:solidFill>
              </a:rPr>
              <a:t>наз-ся</a:t>
            </a:r>
            <a:r>
              <a:rPr lang="ru-RU" b="1" dirty="0" smtClean="0">
                <a:solidFill>
                  <a:schemeClr val="tx1"/>
                </a:solidFill>
              </a:rPr>
              <a:t> вещь или услуга, кот. </a:t>
            </a:r>
            <a:r>
              <a:rPr lang="ru-RU" b="1" dirty="0" err="1" smtClean="0">
                <a:solidFill>
                  <a:schemeClr val="tx1"/>
                </a:solidFill>
              </a:rPr>
              <a:t>созд-ся</a:t>
            </a:r>
            <a:r>
              <a:rPr lang="ru-RU" b="1" dirty="0" smtClean="0">
                <a:solidFill>
                  <a:schemeClr val="tx1"/>
                </a:solidFill>
              </a:rPr>
              <a:t> трудом и обладает обществ. ценностью. Вещи станов. Т, если они выступают предметом обмена между людьми. Обмен </a:t>
            </a:r>
            <a:r>
              <a:rPr lang="ru-RU" b="1" dirty="0" err="1" smtClean="0">
                <a:solidFill>
                  <a:schemeClr val="tx1"/>
                </a:solidFill>
              </a:rPr>
              <a:t>Т-ами</a:t>
            </a:r>
            <a:r>
              <a:rPr lang="ru-RU" b="1" dirty="0" smtClean="0">
                <a:solidFill>
                  <a:schemeClr val="tx1"/>
                </a:solidFill>
              </a:rPr>
              <a:t> может </a:t>
            </a:r>
            <a:r>
              <a:rPr lang="ru-RU" b="1" dirty="0" err="1" smtClean="0">
                <a:solidFill>
                  <a:schemeClr val="tx1"/>
                </a:solidFill>
              </a:rPr>
              <a:t>приним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  <a:r>
              <a:rPr lang="ru-RU" b="1" dirty="0" err="1" smtClean="0">
                <a:solidFill>
                  <a:schemeClr val="tx1"/>
                </a:solidFill>
              </a:rPr>
              <a:t>разл</a:t>
            </a:r>
            <a:r>
              <a:rPr lang="ru-RU" b="1" dirty="0" smtClean="0">
                <a:solidFill>
                  <a:schemeClr val="tx1"/>
                </a:solidFill>
              </a:rPr>
              <a:t>. формы, но во всех </a:t>
            </a:r>
            <a:r>
              <a:rPr lang="ru-RU" b="1" dirty="0" err="1" smtClean="0">
                <a:solidFill>
                  <a:schemeClr val="tx1"/>
                </a:solidFill>
              </a:rPr>
              <a:t>случ</a:t>
            </a:r>
            <a:r>
              <a:rPr lang="ru-RU" b="1" dirty="0" smtClean="0">
                <a:solidFill>
                  <a:schemeClr val="tx1"/>
                </a:solidFill>
              </a:rPr>
              <a:t>. человек </a:t>
            </a:r>
            <a:r>
              <a:rPr lang="ru-RU" b="1" dirty="0" err="1" smtClean="0">
                <a:solidFill>
                  <a:schemeClr val="tx1"/>
                </a:solidFill>
              </a:rPr>
              <a:t>получ</a:t>
            </a:r>
            <a:r>
              <a:rPr lang="ru-RU" b="1" dirty="0" smtClean="0">
                <a:solidFill>
                  <a:schemeClr val="tx1"/>
                </a:solidFill>
              </a:rPr>
              <a:t>. или отдаёт одну вещь в обмен на др.. Т. </a:t>
            </a:r>
            <a:r>
              <a:rPr lang="ru-RU" b="1" dirty="0" err="1" smtClean="0">
                <a:solidFill>
                  <a:schemeClr val="tx1"/>
                </a:solidFill>
              </a:rPr>
              <a:t>обр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кажд</a:t>
            </a:r>
            <a:r>
              <a:rPr lang="ru-RU" b="1" dirty="0" smtClean="0">
                <a:solidFill>
                  <a:schemeClr val="tx1"/>
                </a:solidFill>
              </a:rPr>
              <a:t>. Т при обмене на др.Т приобретает </a:t>
            </a:r>
            <a:r>
              <a:rPr lang="ru-RU" b="1" dirty="0" err="1" smtClean="0">
                <a:solidFill>
                  <a:schemeClr val="tx1"/>
                </a:solidFill>
              </a:rPr>
              <a:t>менов</a:t>
            </a:r>
            <a:r>
              <a:rPr lang="ru-RU" b="1" dirty="0" smtClean="0">
                <a:solidFill>
                  <a:schemeClr val="tx1"/>
                </a:solidFill>
              </a:rPr>
              <a:t>. стоимость, т.е. способность </a:t>
            </a:r>
            <a:r>
              <a:rPr lang="ru-RU" b="1" dirty="0" err="1" smtClean="0">
                <a:solidFill>
                  <a:schemeClr val="tx1"/>
                </a:solidFill>
              </a:rPr>
              <a:t>обмен-ся</a:t>
            </a:r>
            <a:r>
              <a:rPr lang="ru-RU" b="1" dirty="0" smtClean="0">
                <a:solidFill>
                  <a:schemeClr val="tx1"/>
                </a:solidFill>
              </a:rPr>
              <a:t> на др. </a:t>
            </a:r>
            <a:r>
              <a:rPr lang="ru-RU" b="1" dirty="0" err="1" smtClean="0">
                <a:solidFill>
                  <a:schemeClr val="tx1"/>
                </a:solidFill>
              </a:rPr>
              <a:t>полезн</a:t>
            </a:r>
            <a:r>
              <a:rPr lang="ru-RU" b="1" dirty="0" smtClean="0">
                <a:solidFill>
                  <a:schemeClr val="tx1"/>
                </a:solidFill>
              </a:rPr>
              <a:t>. вещи.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857628"/>
            <a:ext cx="2776543" cy="210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85794"/>
            <a:ext cx="8624918" cy="592935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14.</a:t>
            </a:r>
            <a:r>
              <a:rPr lang="ru-RU" b="1" i="1" dirty="0" smtClean="0">
                <a:solidFill>
                  <a:schemeClr val="tx1"/>
                </a:solidFill>
              </a:rPr>
              <a:t> Подготовьтесь к конспектированию текста: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/>
            <a:r>
              <a:rPr lang="ru-RU" b="1" i="1" dirty="0" smtClean="0">
                <a:solidFill>
                  <a:schemeClr val="tx1"/>
                </a:solidFill>
              </a:rPr>
              <a:t>1) Назовите глаголы, от которых образованы данные существительные: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обмен -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производство -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затраты -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продажа -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спрос -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плата - </a:t>
            </a:r>
          </a:p>
          <a:p>
            <a:pPr algn="just"/>
            <a:r>
              <a:rPr lang="ru-RU" b="1" i="1" dirty="0" smtClean="0">
                <a:solidFill>
                  <a:schemeClr val="tx1"/>
                </a:solidFill>
              </a:rPr>
              <a:t>2) Назовите прилагательные, от которых образованы данные существительные на - ОСТЬ: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dirty="0" err="1" smtClean="0">
                <a:solidFill>
                  <a:schemeClr val="tx1"/>
                </a:solidFill>
              </a:rPr>
              <a:t>полезнОСТЬ</a:t>
            </a:r>
            <a:r>
              <a:rPr lang="ru-RU" b="1" dirty="0" smtClean="0">
                <a:solidFill>
                  <a:schemeClr val="tx1"/>
                </a:solidFill>
              </a:rPr>
              <a:t> -</a:t>
            </a:r>
          </a:p>
          <a:p>
            <a:pPr algn="just">
              <a:buNone/>
            </a:pPr>
            <a:r>
              <a:rPr lang="ru-RU" b="1" dirty="0" err="1" smtClean="0">
                <a:solidFill>
                  <a:schemeClr val="tx1"/>
                </a:solidFill>
              </a:rPr>
              <a:t>ценнОСТЬ</a:t>
            </a:r>
            <a:r>
              <a:rPr lang="ru-RU" b="1" dirty="0" smtClean="0">
                <a:solidFill>
                  <a:schemeClr val="tx1"/>
                </a:solidFill>
              </a:rPr>
              <a:t> -  </a:t>
            </a:r>
          </a:p>
          <a:p>
            <a:pPr algn="just">
              <a:buNone/>
            </a:pPr>
            <a:r>
              <a:rPr lang="ru-RU" b="1" dirty="0" err="1" smtClean="0">
                <a:solidFill>
                  <a:schemeClr val="tx1"/>
                </a:solidFill>
              </a:rPr>
              <a:t>стоимОСТЬ</a:t>
            </a:r>
            <a:r>
              <a:rPr lang="ru-RU" b="1" dirty="0" smtClean="0">
                <a:solidFill>
                  <a:schemeClr val="tx1"/>
                </a:solidFill>
              </a:rPr>
              <a:t> - </a:t>
            </a:r>
          </a:p>
          <a:p>
            <a:pPr algn="just">
              <a:buNone/>
            </a:pPr>
            <a:r>
              <a:rPr lang="ru-RU" b="1" dirty="0" err="1" smtClean="0">
                <a:solidFill>
                  <a:schemeClr val="tx1"/>
                </a:solidFill>
              </a:rPr>
              <a:t>производительнОСТЬ</a:t>
            </a:r>
            <a:r>
              <a:rPr lang="ru-RU" b="1" dirty="0" smtClean="0">
                <a:solidFill>
                  <a:schemeClr val="tx1"/>
                </a:solidFill>
              </a:rPr>
              <a:t> -</a:t>
            </a:r>
          </a:p>
          <a:p>
            <a:pPr algn="just"/>
            <a:r>
              <a:rPr lang="ru-RU" b="1" i="1" dirty="0" smtClean="0">
                <a:solidFill>
                  <a:schemeClr val="tx1"/>
                </a:solidFill>
              </a:rPr>
              <a:t>3) Восстановите словосочетания: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Затраты на (техника, и, заработная плата),  </a:t>
            </a:r>
            <a:r>
              <a:rPr lang="ru-RU" b="1" dirty="0" err="1" smtClean="0">
                <a:solidFill>
                  <a:schemeClr val="tx1"/>
                </a:solidFill>
              </a:rPr>
              <a:t>плата</a:t>
            </a:r>
            <a:r>
              <a:rPr lang="ru-RU" b="1" dirty="0" smtClean="0">
                <a:solidFill>
                  <a:schemeClr val="tx1"/>
                </a:solidFill>
              </a:rPr>
              <a:t> за (капитал), производить для (обмен и продажа), обмен (один товар) на (другой товар), в условиях (товарное производство), применять (новая техника и технологии), зависеть от (производительность труда).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16.</a:t>
            </a:r>
            <a:r>
              <a:rPr lang="ru-RU" i="1" dirty="0" smtClean="0">
                <a:solidFill>
                  <a:schemeClr val="tx1"/>
                </a:solidFill>
              </a:rPr>
              <a:t> Прочитайте текст и скажите, какое название больше соответствует содержанию данного текста.</a:t>
            </a:r>
            <a:endParaRPr lang="ru-RU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Товар</a:t>
            </a:r>
            <a:r>
              <a:rPr lang="ru-RU" dirty="0" smtClean="0">
                <a:solidFill>
                  <a:schemeClr val="tx1"/>
                </a:solidFill>
              </a:rPr>
              <a:t> или </a:t>
            </a:r>
            <a:r>
              <a:rPr lang="ru-RU" b="1" dirty="0" smtClean="0">
                <a:solidFill>
                  <a:schemeClr val="tx1"/>
                </a:solidFill>
              </a:rPr>
              <a:t>Стоимость и себестоимость товара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Товар - это экономическое благо, которое производят специально для обмена на другие товары или для продажи за деньги.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Товар является результатом труда человека. Так, рыба, которая плавает в реке, не является товаром. Она станет товаром только тогда, когда её выловят, то есть сделают трудовые затраты.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Количество труда, которое надо затратить для производства товара называется </a:t>
            </a:r>
            <a:r>
              <a:rPr lang="ru-RU" b="1" i="1" dirty="0" smtClean="0">
                <a:solidFill>
                  <a:schemeClr val="tx1"/>
                </a:solidFill>
              </a:rPr>
              <a:t> стоимостью </a:t>
            </a:r>
            <a:r>
              <a:rPr lang="ru-RU" dirty="0" smtClean="0">
                <a:solidFill>
                  <a:schemeClr val="tx1"/>
                </a:solidFill>
              </a:rPr>
              <a:t> товара. В стоимость товара входят: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а) затраты на сырьё;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б) затраты на технику, или плата за капитал, который используется в производстве, то есть затраты на амортизацию (или издержки);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в) затраты на заработную плату работникам.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Денежное выражение всех затрат на производство и продажу товара называется </a:t>
            </a:r>
            <a:r>
              <a:rPr lang="ru-RU" b="1" i="1" dirty="0" smtClean="0">
                <a:solidFill>
                  <a:schemeClr val="tx1"/>
                </a:solidFill>
              </a:rPr>
              <a:t>себестоимостью </a:t>
            </a:r>
            <a:r>
              <a:rPr lang="ru-RU" dirty="0" smtClean="0">
                <a:solidFill>
                  <a:schemeClr val="tx1"/>
                </a:solidFill>
              </a:rPr>
              <a:t>этого товара.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Каждый товар имеет </a:t>
            </a:r>
            <a:r>
              <a:rPr lang="ru-RU" b="1" i="1" dirty="0" smtClean="0">
                <a:solidFill>
                  <a:schemeClr val="tx1"/>
                </a:solidFill>
              </a:rPr>
              <a:t>меновую </a:t>
            </a:r>
            <a:r>
              <a:rPr lang="ru-RU" dirty="0" smtClean="0">
                <a:solidFill>
                  <a:schemeClr val="tx1"/>
                </a:solidFill>
              </a:rPr>
              <a:t>и</a:t>
            </a:r>
            <a:r>
              <a:rPr lang="ru-RU" b="1" i="1" dirty="0" smtClean="0">
                <a:solidFill>
                  <a:schemeClr val="tx1"/>
                </a:solidFill>
              </a:rPr>
              <a:t> потребительскую стоимость.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       Под меновой стоимостью </a:t>
            </a:r>
            <a:r>
              <a:rPr lang="ru-RU" dirty="0" smtClean="0">
                <a:solidFill>
                  <a:schemeClr val="tx1"/>
                </a:solidFill>
              </a:rPr>
              <a:t> понимают способность одного товара обмениваться на другой товар в определенных соотношениях. Обмен одного товара на другой называется натуральным обменом, или бартером.</a:t>
            </a:r>
          </a:p>
          <a:p>
            <a:pPr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       Потребительской стоимостью</a:t>
            </a:r>
            <a:r>
              <a:rPr lang="ru-RU" dirty="0" smtClean="0">
                <a:solidFill>
                  <a:schemeClr val="tx1"/>
                </a:solidFill>
              </a:rPr>
              <a:t> называется способность товара удовлетворять потребности людей. Потребительская стоимость - это полезность, или ценность товара. В условиях товарного производства потребительская стоимость определяется величиной спроса. Чем выше спрос на данный товар, тем выше его потребительская стоимость.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Величина стоимости товара зависит от производительности труда. Производительность труда - это количество товара, которое производят за определенное время, например: за 1 час, за 1 месяц, за 1 год. Чем больше времени и затрат надо для производства товара, тем больше будет стоимость этого товара.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Если в производстве рационально используют факторы производства, например: применяют новую современную технику и технологии, уменьшают время производства товара, - то производительность труда растёт (увеличивается), а стоимость и себестоимость товара падают (уменьшаются).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214554"/>
            <a:ext cx="8686800" cy="118482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Тема</a:t>
            </a: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6 Научный текст и его конспект</a:t>
            </a: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071546"/>
            <a:ext cx="5500726" cy="564360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Задание 17.</a:t>
            </a:r>
            <a:r>
              <a:rPr lang="ru-RU" b="1" i="1" dirty="0" smtClean="0">
                <a:solidFill>
                  <a:schemeClr val="tx1"/>
                </a:solidFill>
              </a:rPr>
              <a:t> Ответьте на вопросы по тексту: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1. Что такое товар?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2. Какая вещь является товаром?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3. Что такое стоимость товара?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4. Что включает в себя стоимость товара?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5. Какие виды стоимости есть у товара?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6. Что такое бартер?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7. Чем определяется потребительская стоимость?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8. Как зависит потребительская стоимость от величины спроса?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9. Что называется производительностью труда?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10. Как зависит величина стоимости товара от производительности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труда?</a:t>
            </a:r>
          </a:p>
          <a:p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3196826" cy="426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5"/>
            <a:ext cx="8634442" cy="235745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18.</a:t>
            </a:r>
            <a:r>
              <a:rPr lang="ru-RU" b="1" i="1" dirty="0" smtClean="0">
                <a:solidFill>
                  <a:schemeClr val="tx1"/>
                </a:solidFill>
              </a:rPr>
              <a:t> Выпишите из текста «Товар» определения новых научных понятий или терминов. Трансформируйте их, используйте разные модели предложений.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19.</a:t>
            </a:r>
            <a:r>
              <a:rPr lang="ru-RU" b="1" i="1" dirty="0" smtClean="0">
                <a:solidFill>
                  <a:schemeClr val="tx1"/>
                </a:solidFill>
              </a:rPr>
              <a:t> Составьте и напишите 5 вопросов,  со словами: «Что такое…? Как называется...? Как называют...? Что понимают под...? (Используйте текст «Товар»).</a:t>
            </a:r>
            <a:endParaRPr lang="ru-RU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357562"/>
            <a:ext cx="32861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686800" cy="8382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6.4 Лингвистический комментарий: Модели предложений для выражения зависимости и связи между предметами, процессами и явлениями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214422"/>
          <a:ext cx="8352928" cy="273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176464"/>
              </a:tblGrid>
              <a:tr h="3893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Модель предложения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Пример</a:t>
                      </a:r>
                    </a:p>
                  </a:txBody>
                  <a:tcPr marL="68580" marR="68580" marT="0" marB="0"/>
                </a:tc>
              </a:tr>
              <a:tr h="389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 п.) зависит от чего (Р.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Потребление зависит от дохода.</a:t>
                      </a:r>
                    </a:p>
                  </a:txBody>
                  <a:tcPr marL="68580" marR="68580" marT="0" marB="0"/>
                </a:tc>
              </a:tr>
              <a:tr h="283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 п.) определяет что (В. п.)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Доход определяет потребление.</a:t>
                      </a:r>
                    </a:p>
                  </a:txBody>
                  <a:tcPr marL="68580" marR="68580" marT="0" marB="0"/>
                </a:tc>
              </a:tr>
              <a:tr h="389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 п.) определяется чем (Т. 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Потребление определяется доходом.</a:t>
                      </a:r>
                    </a:p>
                  </a:txBody>
                  <a:tcPr marL="68580" marR="68580" marT="0" marB="0"/>
                </a:tc>
              </a:tr>
              <a:tr h="7679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Чем….., тем ….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Запомните! В данной модели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предложения часто предикат - это сравнительная степень прилагательного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Чем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выше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доход, тем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больше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потребление.</a:t>
                      </a:r>
                    </a:p>
                  </a:txBody>
                  <a:tcPr marL="68580" marR="68580" marT="0" marB="0"/>
                </a:tc>
              </a:tr>
              <a:tr h="389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если/ когда...,  то 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Если повышается доход, то увеличивается и потребление.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147757"/>
            <a:ext cx="85725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выражении зависимости обычно указывают изменения, которые при этом происходят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описать изменения, необходимо знать следующие глаголы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536" y="5072074"/>
          <a:ext cx="8424936" cy="1500174"/>
        </p:xfrm>
        <a:graphic>
          <a:graphicData uri="http://schemas.openxmlformats.org/drawingml/2006/table">
            <a:tbl>
              <a:tblPr/>
              <a:tblGrid>
                <a:gridCol w="4212468"/>
                <a:gridCol w="4212468"/>
              </a:tblGrid>
              <a:tr h="15001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увеличиваться - увеличиться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расти - вырасти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повышаться - повыситься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подниматься - подняться</a:t>
                      </a:r>
                    </a:p>
                  </a:txBody>
                  <a:tcPr marL="66962" marR="669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уменьшаться - уменьшиться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падать - упасть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снижаться - снизиться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сокращаться - сократиться</a:t>
                      </a:r>
                    </a:p>
                  </a:txBody>
                  <a:tcPr marL="66962" marR="669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92922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20.</a:t>
            </a:r>
            <a:r>
              <a:rPr lang="ru-RU" i="1" dirty="0" smtClean="0">
                <a:solidFill>
                  <a:schemeClr val="tx1"/>
                </a:solidFill>
              </a:rPr>
              <a:t> Выпишите из текста «Товар» предложения, выражающие зависимость и изменение процессов и явлений. Трансформируйте их, используя другие модели.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Обратите внимание,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как формулируется вопрос к выделенным словам предложений, выражающих зависимость и изменение: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1. Потребление зависит </a:t>
            </a:r>
            <a:r>
              <a:rPr lang="ru-RU" b="1" i="1" dirty="0" smtClean="0">
                <a:solidFill>
                  <a:schemeClr val="tx1"/>
                </a:solidFill>
              </a:rPr>
              <a:t>от дохода.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</a:t>
            </a:r>
            <a:r>
              <a:rPr lang="ru-RU" b="1" i="1" dirty="0" smtClean="0">
                <a:solidFill>
                  <a:schemeClr val="tx1"/>
                </a:solidFill>
              </a:rPr>
              <a:t>От чего </a:t>
            </a:r>
            <a:r>
              <a:rPr lang="ru-RU" dirty="0" smtClean="0">
                <a:solidFill>
                  <a:schemeClr val="tx1"/>
                </a:solidFill>
              </a:rPr>
              <a:t>зависит потребление?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2. Потребление определяется </a:t>
            </a:r>
            <a:r>
              <a:rPr lang="ru-RU" b="1" i="1" dirty="0" smtClean="0">
                <a:solidFill>
                  <a:schemeClr val="tx1"/>
                </a:solidFill>
              </a:rPr>
              <a:t>доходом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i="1" dirty="0" smtClean="0">
                <a:solidFill>
                  <a:schemeClr val="tx1"/>
                </a:solidFill>
              </a:rPr>
              <a:t>      </a:t>
            </a:r>
            <a:r>
              <a:rPr lang="ru-RU" b="1" i="1" dirty="0" smtClean="0">
                <a:solidFill>
                  <a:schemeClr val="tx1"/>
                </a:solidFill>
              </a:rPr>
              <a:t>Чем </a:t>
            </a:r>
            <a:r>
              <a:rPr lang="ru-RU" dirty="0" smtClean="0">
                <a:solidFill>
                  <a:schemeClr val="tx1"/>
                </a:solidFill>
              </a:rPr>
              <a:t>определяется потребление?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3. Чем выше доход, тем больше</a:t>
            </a:r>
            <a:r>
              <a:rPr lang="ru-RU" b="1" i="1" dirty="0" smtClean="0">
                <a:solidFill>
                  <a:schemeClr val="tx1"/>
                </a:solidFill>
              </a:rPr>
              <a:t> потребление.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i="1" dirty="0" smtClean="0">
                <a:solidFill>
                  <a:schemeClr val="tx1"/>
                </a:solidFill>
              </a:rPr>
              <a:t>       </a:t>
            </a:r>
            <a:r>
              <a:rPr lang="ru-RU" b="1" i="1" dirty="0" smtClean="0">
                <a:solidFill>
                  <a:schemeClr val="tx1"/>
                </a:solidFill>
              </a:rPr>
              <a:t>Как зависит потребление</a:t>
            </a:r>
            <a:r>
              <a:rPr lang="ru-RU" dirty="0" smtClean="0">
                <a:solidFill>
                  <a:schemeClr val="tx1"/>
                </a:solidFill>
              </a:rPr>
              <a:t> от дохода?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4. Чем выше </a:t>
            </a:r>
            <a:r>
              <a:rPr lang="ru-RU" i="1" dirty="0" smtClean="0">
                <a:solidFill>
                  <a:schemeClr val="tx1"/>
                </a:solidFill>
              </a:rPr>
              <a:t>доход, </a:t>
            </a:r>
            <a:r>
              <a:rPr lang="ru-RU" dirty="0" smtClean="0">
                <a:solidFill>
                  <a:schemeClr val="tx1"/>
                </a:solidFill>
              </a:rPr>
              <a:t>тем больше потребление.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</a:t>
            </a:r>
            <a:r>
              <a:rPr lang="ru-RU" b="1" i="1" dirty="0" smtClean="0">
                <a:solidFill>
                  <a:schemeClr val="tx1"/>
                </a:solidFill>
              </a:rPr>
              <a:t>Как зависит доход</a:t>
            </a:r>
            <a:r>
              <a:rPr lang="ru-RU" dirty="0" smtClean="0">
                <a:solidFill>
                  <a:schemeClr val="tx1"/>
                </a:solidFill>
              </a:rPr>
              <a:t> от потребления?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5. </a:t>
            </a:r>
            <a:r>
              <a:rPr lang="ru-RU" b="1" i="1" dirty="0" smtClean="0">
                <a:solidFill>
                  <a:schemeClr val="tx1"/>
                </a:solidFill>
              </a:rPr>
              <a:t>Если повышается доход</a:t>
            </a:r>
            <a:r>
              <a:rPr lang="ru-RU" dirty="0" smtClean="0">
                <a:solidFill>
                  <a:schemeClr val="tx1"/>
                </a:solidFill>
              </a:rPr>
              <a:t>, то увеличивается потребление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     При каком условии </a:t>
            </a:r>
            <a:r>
              <a:rPr lang="ru-RU" dirty="0" smtClean="0">
                <a:solidFill>
                  <a:schemeClr val="tx1"/>
                </a:solidFill>
              </a:rPr>
              <a:t> увеличивается потребление?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5"/>
            <a:ext cx="8624918" cy="300039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21.</a:t>
            </a:r>
            <a:r>
              <a:rPr lang="ru-RU" b="1" i="1" dirty="0" smtClean="0">
                <a:solidFill>
                  <a:schemeClr val="tx1"/>
                </a:solidFill>
              </a:rPr>
              <a:t> Составьте и напишите 5 вопросов со словами: «От чего зависит…? Чем определяется... ? Как зависит... ? При каком условии…?» (Используйте текст «Товар»).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22.</a:t>
            </a:r>
            <a:r>
              <a:rPr lang="ru-RU" b="1" i="1" dirty="0" smtClean="0">
                <a:solidFill>
                  <a:schemeClr val="tx1"/>
                </a:solidFill>
              </a:rPr>
              <a:t> Подготовьтесь к пересказу текста «Товар» на основе плана (вопросного или назывного) и конспекта: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1) разделите текст на смысловые части и скажите, сколько  частей вы выделили;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2) составьте и запишите план текста;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3) найдите и прочитайте в каждой смысловой части текста предложения, которые содержат ее главную информацию;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4) заполните таблицу по модели, используйте приемы краткой  записи текста.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3140969"/>
          <a:ext cx="8208912" cy="1359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04456"/>
                <a:gridCol w="4104456"/>
              </a:tblGrid>
              <a:tr h="453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План текста (вопросный или назывной)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Конспект текста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1.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32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2.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57158" y="5143512"/>
            <a:ext cx="8572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Задание 23.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 Передайте содержание текста с опорой на план и конспект.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 6.1 Конспект научного текста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Обратите внимание!</a:t>
            </a:r>
            <a:r>
              <a:rPr lang="ru-RU" sz="2800" i="1" dirty="0" smtClean="0">
                <a:solidFill>
                  <a:schemeClr val="tx1"/>
                </a:solidFill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</a:rPr>
              <a:t>Конспект текста </a:t>
            </a:r>
            <a:r>
              <a:rPr lang="ru-RU" sz="2800" dirty="0" smtClean="0">
                <a:solidFill>
                  <a:schemeClr val="tx1"/>
                </a:solidFill>
              </a:rPr>
              <a:t>- это краткая запись его содержания. При написании конспекта (или при </a:t>
            </a:r>
            <a:r>
              <a:rPr lang="ru-RU" sz="2800" b="1" dirty="0" smtClean="0">
                <a:solidFill>
                  <a:schemeClr val="tx1"/>
                </a:solidFill>
              </a:rPr>
              <a:t>конспектировании</a:t>
            </a:r>
            <a:r>
              <a:rPr lang="ru-RU" sz="2800" dirty="0" smtClean="0">
                <a:solidFill>
                  <a:schemeClr val="tx1"/>
                </a:solidFill>
              </a:rPr>
              <a:t>) обычно используют приемы краткой записи текста: </a:t>
            </a:r>
            <a:r>
              <a:rPr lang="ru-RU" sz="2800" b="1" i="1" dirty="0" smtClean="0">
                <a:solidFill>
                  <a:schemeClr val="tx1"/>
                </a:solidFill>
              </a:rPr>
              <a:t>трансформацию предложений и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</a:rPr>
              <a:t>сокращённую запись слов</a:t>
            </a:r>
            <a:r>
              <a:rPr lang="ru-RU" sz="2800" b="1" dirty="0" smtClean="0">
                <a:solidFill>
                  <a:schemeClr val="tx1"/>
                </a:solidFill>
              </a:rPr>
              <a:t>. Су</a:t>
            </a:r>
            <a:r>
              <a:rPr lang="ru-RU" sz="2800" dirty="0" smtClean="0">
                <a:solidFill>
                  <a:schemeClr val="tx1"/>
                </a:solidFill>
              </a:rPr>
              <a:t>ществуют рекомендации по краткой записи текста (см. Приложение, с. 50)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Задание 1.</a:t>
            </a:r>
            <a:r>
              <a:rPr lang="ru-RU" sz="2800" i="1" dirty="0" smtClean="0">
                <a:solidFill>
                  <a:schemeClr val="tx1"/>
                </a:solidFill>
              </a:rPr>
              <a:t> Прочитайте и постарайтесь понять рекомендации по трансформации предложений при конспектировании (см. Приложение, с. 50).</a:t>
            </a:r>
            <a:endParaRPr lang="ru-RU" sz="2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2.</a:t>
            </a:r>
            <a:r>
              <a:rPr lang="ru-RU" b="1" i="1" dirty="0" smtClean="0">
                <a:solidFill>
                  <a:schemeClr val="tx1"/>
                </a:solidFill>
              </a:rPr>
              <a:t> Запишите следующие предложения, используя рекомендации по трансформации.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1. Ценой называется стоимость товара, выраженная в деньгах, другими словами, это деньги, которые человек должен заплатить при покупке товара.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2. К средствам труда относятся, прежде всего, орудия труда, например: различные приборы, машины, оборудование, инструменты. 3. Потребностей у каждого человека очень много, они безграничны. 4. Предметы труда - это то, что составляет материальную основу труда, например: природные ресурсы, сырьё. 5. Совокупность предметов потребления, средств производства и услуг называется экономическими благами, или экономическими товарами. Экономические товары, или блага служат для удовлетворения личных, производственных и социальных потребностей. 6. К финансовому капиталу относят денежные средства, которые нужны для покупки производственного капитала.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Обратите внимание! Чтобы составить конспект текста, надо сначала прочитать этот текст и хорошо понять его содержание.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786874" cy="6143668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Задание 3.</a:t>
            </a:r>
            <a:r>
              <a:rPr lang="ru-RU" b="1" i="1" dirty="0" smtClean="0">
                <a:solidFill>
                  <a:schemeClr val="tx1"/>
                </a:solidFill>
              </a:rPr>
              <a:t> Подготовьтесь к чтению текста.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/>
            <a:r>
              <a:rPr lang="ru-RU" b="1" i="1" dirty="0" smtClean="0">
                <a:solidFill>
                  <a:schemeClr val="tx1"/>
                </a:solidFill>
              </a:rPr>
              <a:t>1) Постарайтесь понять значение экономических терминов без словаря: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Ресурсы - запасы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(от  гл. </a:t>
            </a:r>
            <a:r>
              <a:rPr lang="ru-RU" b="1" i="1" dirty="0" smtClean="0">
                <a:solidFill>
                  <a:schemeClr val="tx1"/>
                </a:solidFill>
              </a:rPr>
              <a:t>запасать</a:t>
            </a:r>
            <a:r>
              <a:rPr lang="ru-RU" b="1" dirty="0" smtClean="0">
                <a:solidFill>
                  <a:schemeClr val="tx1"/>
                </a:solidFill>
              </a:rPr>
              <a:t>);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природные ресурсы - все виды земли, запасы недр, вода;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ограниченный - имеющий границу; недостаточно, мало; например: </a:t>
            </a:r>
            <a:r>
              <a:rPr lang="ru-RU" b="1" i="1" dirty="0" smtClean="0">
                <a:solidFill>
                  <a:schemeClr val="tx1"/>
                </a:solidFill>
              </a:rPr>
              <a:t>Природные ресурсы ограничены, т.е. на Земле недостаточно много их.</a:t>
            </a:r>
            <a:r>
              <a:rPr lang="ru-RU" b="1" dirty="0" smtClean="0">
                <a:solidFill>
                  <a:schemeClr val="tx1"/>
                </a:solidFill>
              </a:rPr>
              <a:t> Средства производства - орудия труда (здания, машины, инструменты и др.) и предметы труда (сырьё, материалы);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издержки - затраты (от гл. </a:t>
            </a:r>
            <a:r>
              <a:rPr lang="ru-RU" b="1" i="1" dirty="0" smtClean="0">
                <a:solidFill>
                  <a:schemeClr val="tx1"/>
                </a:solidFill>
              </a:rPr>
              <a:t>тратить/ затратить</a:t>
            </a:r>
            <a:r>
              <a:rPr lang="ru-RU" b="1" dirty="0" smtClean="0">
                <a:solidFill>
                  <a:schemeClr val="tx1"/>
                </a:solidFill>
              </a:rPr>
              <a:t>), расходы (от гл. </a:t>
            </a:r>
            <a:r>
              <a:rPr lang="ru-RU" b="1" i="1" dirty="0" smtClean="0">
                <a:solidFill>
                  <a:schemeClr val="tx1"/>
                </a:solidFill>
              </a:rPr>
              <a:t>расходовать</a:t>
            </a:r>
            <a:r>
              <a:rPr lang="ru-RU" b="1" dirty="0" smtClean="0">
                <a:solidFill>
                  <a:schemeClr val="tx1"/>
                </a:solidFill>
              </a:rPr>
              <a:t>);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доход - деньги или другие товары, которые получают от продажи товаров;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прибыль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(ж.  р.) - доход минус издержки;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капитал (от лат. </a:t>
            </a:r>
            <a:r>
              <a:rPr lang="ru-RU" b="1" dirty="0" err="1" smtClean="0">
                <a:solidFill>
                  <a:schemeClr val="tx1"/>
                </a:solidFill>
              </a:rPr>
              <a:t>сapitalis</a:t>
            </a:r>
            <a:r>
              <a:rPr lang="ru-RU" b="1" dirty="0" smtClean="0">
                <a:solidFill>
                  <a:schemeClr val="tx1"/>
                </a:solidFill>
              </a:rPr>
              <a:t> - главный) - всё, что способно приносить доход; ресурсы, которые созданы людьми для производства товаров и услуг, например, </a:t>
            </a:r>
            <a:r>
              <a:rPr lang="ru-RU" b="1" i="1" dirty="0" smtClean="0">
                <a:solidFill>
                  <a:schemeClr val="tx1"/>
                </a:solidFill>
              </a:rPr>
              <a:t>средства производства, деньги и т.п.;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инвестировать - давать, вкладывать;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инвестиционный - вложенный во что-либо (</a:t>
            </a:r>
            <a:r>
              <a:rPr lang="ru-RU" b="1" i="1" dirty="0" smtClean="0">
                <a:solidFill>
                  <a:schemeClr val="tx1"/>
                </a:solidFill>
              </a:rPr>
              <a:t>инвестиционный капитал</a:t>
            </a:r>
            <a:r>
              <a:rPr lang="ru-RU" b="1" dirty="0" smtClean="0">
                <a:solidFill>
                  <a:schemeClr val="tx1"/>
                </a:solidFill>
              </a:rPr>
              <a:t>);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инвестиция - то, что дают (</a:t>
            </a:r>
            <a:r>
              <a:rPr lang="ru-RU" b="1" i="1" dirty="0" smtClean="0">
                <a:solidFill>
                  <a:schemeClr val="tx1"/>
                </a:solidFill>
              </a:rPr>
              <a:t>делать/сделать инвестицию </a:t>
            </a:r>
            <a:r>
              <a:rPr lang="ru-RU" b="1" dirty="0" smtClean="0">
                <a:solidFill>
                  <a:schemeClr val="tx1"/>
                </a:solidFill>
              </a:rPr>
              <a:t>во что (В. п.);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инвестор - тот, кто даёт;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предпринимательство - бизнес; способность хорошо работать и получать прибыль;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эффективность (ж. р.) - способность при минимальных затратах производить максимум хороших товаров.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643998" cy="600079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i="1" dirty="0" smtClean="0">
                <a:solidFill>
                  <a:schemeClr val="tx1"/>
                </a:solidFill>
              </a:rPr>
              <a:t>2) Прочитайте предложения и скажите, от каких слов образованы выделенные существительные: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b="1" dirty="0" smtClean="0">
                <a:solidFill>
                  <a:schemeClr val="tx1"/>
                </a:solidFill>
              </a:rPr>
              <a:t>Способность </a:t>
            </a:r>
            <a:r>
              <a:rPr lang="ru-RU" dirty="0" smtClean="0">
                <a:solidFill>
                  <a:schemeClr val="tx1"/>
                </a:solidFill>
              </a:rPr>
              <a:t>к предпринимательству есть не у всех людей.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2. За все ресурсы надо платить. </a:t>
            </a:r>
            <a:r>
              <a:rPr lang="ru-RU" b="1" dirty="0" smtClean="0">
                <a:solidFill>
                  <a:schemeClr val="tx1"/>
                </a:solidFill>
              </a:rPr>
              <a:t>Плата </a:t>
            </a:r>
            <a:r>
              <a:rPr lang="ru-RU" dirty="0" smtClean="0">
                <a:solidFill>
                  <a:schemeClr val="tx1"/>
                </a:solidFill>
              </a:rPr>
              <a:t>за использование ограниченных ресурсов называется издержками производства.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3. Доход </a:t>
            </a:r>
            <a:r>
              <a:rPr lang="ru-RU" b="1" dirty="0" smtClean="0">
                <a:solidFill>
                  <a:schemeClr val="tx1"/>
                </a:solidFill>
              </a:rPr>
              <a:t>собственника </a:t>
            </a:r>
            <a:r>
              <a:rPr lang="ru-RU" dirty="0" smtClean="0">
                <a:solidFill>
                  <a:schemeClr val="tx1"/>
                </a:solidFill>
              </a:rPr>
              <a:t>капитала называется процентом на капитал. Доход </a:t>
            </a:r>
            <a:r>
              <a:rPr lang="ru-RU" b="1" dirty="0" smtClean="0">
                <a:solidFill>
                  <a:schemeClr val="tx1"/>
                </a:solidFill>
              </a:rPr>
              <a:t>предпринимателя </a:t>
            </a:r>
            <a:r>
              <a:rPr lang="ru-RU" dirty="0" smtClean="0">
                <a:solidFill>
                  <a:schemeClr val="tx1"/>
                </a:solidFill>
              </a:rPr>
              <a:t>называется рентой.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4. </a:t>
            </a:r>
            <a:r>
              <a:rPr lang="ru-RU" b="1" dirty="0" smtClean="0">
                <a:solidFill>
                  <a:schemeClr val="tx1"/>
                </a:solidFill>
              </a:rPr>
              <a:t>Труд </a:t>
            </a:r>
            <a:r>
              <a:rPr lang="ru-RU" dirty="0" smtClean="0">
                <a:solidFill>
                  <a:schemeClr val="tx1"/>
                </a:solidFill>
              </a:rPr>
              <a:t>объединяет физические и умственные ресурсы людей, которые производят экономические товары.</a:t>
            </a:r>
          </a:p>
          <a:p>
            <a:pPr algn="just"/>
            <a:r>
              <a:rPr lang="ru-RU" i="1" dirty="0" smtClean="0">
                <a:solidFill>
                  <a:schemeClr val="tx1"/>
                </a:solidFill>
              </a:rPr>
              <a:t>3) Прочитайте предложения и скажите: а) от какого слова образованы выделенные слова каждой из групп; б) одинаковы ли они по значению в русском языке (сделайте перевод этих слов на свой родной язык):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1. Доход собственника труда называется заработной</a:t>
            </a:r>
            <a:r>
              <a:rPr lang="ru-RU" b="1" dirty="0" smtClean="0">
                <a:solidFill>
                  <a:schemeClr val="tx1"/>
                </a:solidFill>
              </a:rPr>
              <a:t> платой (</a:t>
            </a:r>
            <a:r>
              <a:rPr lang="ru-RU" dirty="0" smtClean="0">
                <a:solidFill>
                  <a:schemeClr val="tx1"/>
                </a:solidFill>
              </a:rPr>
              <a:t>или зар</a:t>
            </a:r>
            <a:r>
              <a:rPr lang="ru-RU" b="1" dirty="0" smtClean="0">
                <a:solidFill>
                  <a:schemeClr val="tx1"/>
                </a:solidFill>
              </a:rPr>
              <a:t>платой). Оплата </a:t>
            </a:r>
            <a:r>
              <a:rPr lang="ru-RU" dirty="0" smtClean="0">
                <a:solidFill>
                  <a:schemeClr val="tx1"/>
                </a:solidFill>
              </a:rPr>
              <a:t>труда работников - это часть </a:t>
            </a:r>
            <a:r>
              <a:rPr lang="ru-RU" b="1" dirty="0" smtClean="0">
                <a:solidFill>
                  <a:schemeClr val="tx1"/>
                </a:solidFill>
              </a:rPr>
              <a:t>платы </a:t>
            </a:r>
            <a:r>
              <a:rPr lang="ru-RU" dirty="0" smtClean="0">
                <a:solidFill>
                  <a:schemeClr val="tx1"/>
                </a:solidFill>
              </a:rPr>
              <a:t>за использование ограниченных ресурсов.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b="1" dirty="0" smtClean="0">
                <a:solidFill>
                  <a:schemeClr val="tx1"/>
                </a:solidFill>
              </a:rPr>
              <a:t>Производственный </a:t>
            </a:r>
            <a:r>
              <a:rPr lang="ru-RU" dirty="0" smtClean="0">
                <a:solidFill>
                  <a:schemeClr val="tx1"/>
                </a:solidFill>
              </a:rPr>
              <a:t>капитал - это все средства </a:t>
            </a:r>
            <a:r>
              <a:rPr lang="ru-RU" b="1" dirty="0" smtClean="0">
                <a:solidFill>
                  <a:schemeClr val="tx1"/>
                </a:solidFill>
              </a:rPr>
              <a:t>производства, </a:t>
            </a:r>
            <a:r>
              <a:rPr lang="ru-RU" dirty="0" smtClean="0">
                <a:solidFill>
                  <a:schemeClr val="tx1"/>
                </a:solidFill>
              </a:rPr>
              <a:t>которые нужны для </a:t>
            </a:r>
            <a:r>
              <a:rPr lang="ru-RU" b="1" dirty="0" smtClean="0">
                <a:solidFill>
                  <a:schemeClr val="tx1"/>
                </a:solidFill>
              </a:rPr>
              <a:t>производства </a:t>
            </a:r>
            <a:r>
              <a:rPr lang="ru-RU" dirty="0" smtClean="0">
                <a:solidFill>
                  <a:schemeClr val="tx1"/>
                </a:solidFill>
              </a:rPr>
              <a:t>экономических товаров. Экономика страны объединяет </a:t>
            </a:r>
            <a:r>
              <a:rPr lang="ru-RU" b="1" dirty="0" smtClean="0">
                <a:solidFill>
                  <a:schemeClr val="tx1"/>
                </a:solidFill>
              </a:rPr>
              <a:t>производственные </a:t>
            </a:r>
            <a:r>
              <a:rPr lang="ru-RU" dirty="0" smtClean="0">
                <a:solidFill>
                  <a:schemeClr val="tx1"/>
                </a:solidFill>
              </a:rPr>
              <a:t>и</a:t>
            </a:r>
            <a:r>
              <a:rPr lang="ru-RU" b="1" dirty="0" smtClean="0">
                <a:solidFill>
                  <a:schemeClr val="tx1"/>
                </a:solidFill>
              </a:rPr>
              <a:t> непроизводственные </a:t>
            </a:r>
            <a:r>
              <a:rPr lang="ru-RU" dirty="0" smtClean="0">
                <a:solidFill>
                  <a:schemeClr val="tx1"/>
                </a:solidFill>
              </a:rPr>
              <a:t>отрасли. </a:t>
            </a:r>
            <a:r>
              <a:rPr lang="ru-RU" b="1" dirty="0" smtClean="0">
                <a:solidFill>
                  <a:schemeClr val="tx1"/>
                </a:solidFill>
              </a:rPr>
              <a:t>Производитель </a:t>
            </a:r>
            <a:r>
              <a:rPr lang="ru-RU" dirty="0" smtClean="0">
                <a:solidFill>
                  <a:schemeClr val="tx1"/>
                </a:solidFill>
              </a:rPr>
              <a:t>- это тот, кто</a:t>
            </a:r>
            <a:r>
              <a:rPr lang="ru-RU" b="1" dirty="0" smtClean="0">
                <a:solidFill>
                  <a:schemeClr val="tx1"/>
                </a:solidFill>
              </a:rPr>
              <a:t> производит </a:t>
            </a:r>
            <a:r>
              <a:rPr lang="ru-RU" dirty="0" smtClean="0">
                <a:solidFill>
                  <a:schemeClr val="tx1"/>
                </a:solidFill>
              </a:rPr>
              <a:t>товары и услуги. Оплата труда обычно </a:t>
            </a:r>
            <a:r>
              <a:rPr lang="ru-RU" b="1" dirty="0" smtClean="0">
                <a:solidFill>
                  <a:schemeClr val="tx1"/>
                </a:solidFill>
              </a:rPr>
              <a:t>производится </a:t>
            </a:r>
            <a:r>
              <a:rPr lang="ru-RU" dirty="0" smtClean="0">
                <a:solidFill>
                  <a:schemeClr val="tx1"/>
                </a:solidFill>
              </a:rPr>
              <a:t>в наличных деньгах.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24744"/>
            <a:ext cx="8715436" cy="544752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Задание 4.</a:t>
            </a:r>
            <a:r>
              <a:rPr lang="ru-RU" i="1" dirty="0" smtClean="0">
                <a:solidFill>
                  <a:schemeClr val="tx1"/>
                </a:solidFill>
              </a:rPr>
              <a:t> Прочитайте текст и скажите, как еще можно назвать факторы производства.                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   </a:t>
            </a:r>
            <a:r>
              <a:rPr lang="ru-RU" b="1" dirty="0" smtClean="0">
                <a:solidFill>
                  <a:schemeClr val="tx1"/>
                </a:solidFill>
              </a:rPr>
              <a:t>Факторы производства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Для производства экономических товаров надо иметь экономические (производственные) ресурсы, или факторы производства.</a:t>
            </a:r>
          </a:p>
          <a:p>
            <a:pPr algn="just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     Факторы производства</a:t>
            </a:r>
            <a:r>
              <a:rPr lang="ru-RU" dirty="0" smtClean="0">
                <a:solidFill>
                  <a:schemeClr val="tx1"/>
                </a:solidFill>
              </a:rPr>
              <a:t> включают в себя землю, труд (или людские ресурсы), капитал и способность к предпринимательству.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Земля как фактор производства объединяет все природные ресурсы.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Капитал составляют инвестиционные ресурсы. Капитал как фактор производства бывает производственным и финансовым. Производственный капитал - это все средства производства, которые нужны для производства экономических товаров. Под финансовым капиталом понимают денежные средства, которые нужны для покупки производственного капитала. Труд как фактор производства включает в себя физические и умственные ресурсы людей, которые производят экономические товары. Способность к предпринимательству составляет способность людей принимать решения рационально соединять землю, труд и капитал для производства полезных товаров и услуг и получать прибыль.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Все факторы производства ограничены, т.е. их недостаточно много, например, способность к предпринимательству есть не у всех людей. За все факторы производства, поэтому надо платить. Плата за использование ограниченных экономических ресурсов называется </a:t>
            </a:r>
            <a:r>
              <a:rPr lang="ru-RU" b="1" i="1" dirty="0" smtClean="0">
                <a:solidFill>
                  <a:schemeClr val="tx1"/>
                </a:solidFill>
              </a:rPr>
              <a:t> затратами, </a:t>
            </a:r>
            <a:r>
              <a:rPr lang="ru-RU" dirty="0" smtClean="0">
                <a:solidFill>
                  <a:schemeClr val="tx1"/>
                </a:solidFill>
              </a:rPr>
              <a:t>или</a:t>
            </a:r>
            <a:r>
              <a:rPr lang="ru-RU" b="1" i="1" dirty="0" smtClean="0">
                <a:solidFill>
                  <a:schemeClr val="tx1"/>
                </a:solidFill>
              </a:rPr>
              <a:t> издержками</a:t>
            </a:r>
            <a:r>
              <a:rPr lang="ru-RU" dirty="0" smtClean="0">
                <a:solidFill>
                  <a:schemeClr val="tx1"/>
                </a:solidFill>
              </a:rPr>
              <a:t> производства.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Каждый фактор производства всегда кому-то принадлежит. Собственник фактора производства хочет получить доход от его использования. Доход собственника труда называется </a:t>
            </a:r>
            <a:r>
              <a:rPr lang="ru-RU" b="1" i="1" dirty="0" smtClean="0">
                <a:solidFill>
                  <a:schemeClr val="tx1"/>
                </a:solidFill>
              </a:rPr>
              <a:t>заработной платой. </a:t>
            </a:r>
            <a:r>
              <a:rPr lang="ru-RU" dirty="0" smtClean="0">
                <a:solidFill>
                  <a:schemeClr val="tx1"/>
                </a:solidFill>
              </a:rPr>
              <a:t>Доход собственника капитала называется</a:t>
            </a:r>
            <a:r>
              <a:rPr lang="ru-RU" b="1" i="1" dirty="0" smtClean="0">
                <a:solidFill>
                  <a:schemeClr val="tx1"/>
                </a:solidFill>
              </a:rPr>
              <a:t> процентом на капитал. </a:t>
            </a:r>
            <a:r>
              <a:rPr lang="ru-RU" dirty="0" smtClean="0">
                <a:solidFill>
                  <a:schemeClr val="tx1"/>
                </a:solidFill>
              </a:rPr>
              <a:t>Доход собственника земли называется</a:t>
            </a:r>
            <a:r>
              <a:rPr lang="ru-RU" b="1" i="1" dirty="0" smtClean="0">
                <a:solidFill>
                  <a:schemeClr val="tx1"/>
                </a:solidFill>
              </a:rPr>
              <a:t> рентой. </a:t>
            </a:r>
            <a:r>
              <a:rPr lang="ru-RU" dirty="0" smtClean="0">
                <a:solidFill>
                  <a:schemeClr val="tx1"/>
                </a:solidFill>
              </a:rPr>
              <a:t>Доход предпринимателя называется </a:t>
            </a:r>
            <a:r>
              <a:rPr lang="ru-RU" b="1" i="1" dirty="0" smtClean="0">
                <a:solidFill>
                  <a:schemeClr val="tx1"/>
                </a:solidFill>
              </a:rPr>
              <a:t>прибылью.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95772" y="571456"/>
            <a:ext cx="4848228" cy="628654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Задание 5.</a:t>
            </a:r>
            <a:r>
              <a:rPr lang="ru-RU" b="1" i="1" dirty="0" smtClean="0">
                <a:solidFill>
                  <a:schemeClr val="tx1"/>
                </a:solidFill>
              </a:rPr>
              <a:t> Ответьте на вопросы по тексту.</a:t>
            </a:r>
            <a:endParaRPr lang="ru-RU" b="1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Что включают в себя факторы производства?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Каким бывает капитал?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Что такое производственный капитал?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Что называется финансовым капиталом?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Что включает в себя труд как фактор производства?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Что такое способность к предпринимательству?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Почему способность к предпринимательству - ограниченный фактор производства?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Как называется плата за факторы производства?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Что такое прибыль? </a:t>
            </a:r>
          </a:p>
          <a:p>
            <a:pPr marL="514350" indent="-514350">
              <a:buFont typeface="+mj-lt"/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  Что такое рента?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5" y="1357298"/>
            <a:ext cx="305397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/>
              <a:t>6.2 Лингвистический комментарий: Модели предложения для выражения состава целого и его частей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86800" cy="4865703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Состав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1. От целого к части</a:t>
            </a:r>
            <a:endParaRPr lang="ru-RU" sz="1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2000241"/>
          <a:ext cx="8424936" cy="4582613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4212468"/>
                <a:gridCol w="4212468"/>
              </a:tblGrid>
              <a:tr h="4755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Модель предложения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Пример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3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 п.) состоит из чего (Р. 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Капитал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как фактор производства состоит из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производственного капитала и финансового.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(И.п.) бывает каким (Т.в. п.) и каким (Т.в.п.)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Капитал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как фактор производства бывает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производственным и финансовым.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724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 п.) объединяет что (В. п.) и что (В. п.)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или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 п.) объединяет что (В. п. мн. ч)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Капитал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как фактор производства объединяет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производственный капитал и финансовый.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113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Что (И.п.) включает в себя что (В. п.) и что(В.п.)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или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что (И. п.) включает в себя что (В. п. мн. ч.)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Капитал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как фактор производства включает в себя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производственный капитал и финансовый.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113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[где (в / на + П. п.)] различают        что (В. п.) и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выделяют         что (В. п.)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принято выделять                                   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Капитал - это тоже фактор производства. Принято выделять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производственный капитал и финансовый.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5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[где (в / на + П. п.)] существует и какое что                                     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Капитал - это тоже фактор производства. Существует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производственный и финансовый капитал.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2975</Words>
  <Application>Microsoft Office PowerPoint</Application>
  <PresentationFormat>Экран (4:3)</PresentationFormat>
  <Paragraphs>230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Дисциплина: профессиональный русский язык</vt:lpstr>
      <vt:lpstr>Тема 6 Научный текст и его конспект </vt:lpstr>
      <vt:lpstr> 6.1 Конспект научного текста</vt:lpstr>
      <vt:lpstr>Слайд 4</vt:lpstr>
      <vt:lpstr>Слайд 5</vt:lpstr>
      <vt:lpstr>Слайд 6</vt:lpstr>
      <vt:lpstr>Слайд 7</vt:lpstr>
      <vt:lpstr>Слайд 8</vt:lpstr>
      <vt:lpstr>6.2 Лингвистический комментарий: Модели предложения для выражения состава целого и его частей </vt:lpstr>
      <vt:lpstr>Слайд 10</vt:lpstr>
      <vt:lpstr>Слайд 11</vt:lpstr>
      <vt:lpstr>6.3 Лингвистический комментарий: Рекомендации по составлению конспекта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6.4 Лингвистический комментарий: Модели предложений для выражения зависимости и связи между предметами, процессами и явлениями   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Дисциплина: профессиональный русский язык</dc:title>
  <cp:lastModifiedBy>Оля</cp:lastModifiedBy>
  <cp:revision>11</cp:revision>
  <dcterms:modified xsi:type="dcterms:W3CDTF">2014-01-21T05:05:48Z</dcterms:modified>
</cp:coreProperties>
</file>